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7.xml" ContentType="application/vnd.openxmlformats-officedocument.presentationml.slide+xml"/>
  <Default Extension="pdf" ContentType="application/pd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sldIdLst>
    <p:sldId id="256" r:id="rId2"/>
    <p:sldId id="257" r:id="rId3"/>
    <p:sldId id="271" r:id="rId4"/>
    <p:sldId id="272" r:id="rId5"/>
    <p:sldId id="258" r:id="rId6"/>
    <p:sldId id="273" r:id="rId7"/>
    <p:sldId id="274" r:id="rId8"/>
    <p:sldId id="275" r:id="rId9"/>
    <p:sldId id="276" r:id="rId10"/>
    <p:sldId id="277" r:id="rId11"/>
    <p:sldId id="279" r:id="rId12"/>
    <p:sldId id="282" r:id="rId13"/>
    <p:sldId id="280" r:id="rId14"/>
    <p:sldId id="281" r:id="rId15"/>
    <p:sldId id="278" r:id="rId16"/>
    <p:sldId id="261" r:id="rId17"/>
    <p:sldId id="270" r:id="rId18"/>
    <p:sldId id="260" r:id="rId19"/>
    <p:sldId id="263" r:id="rId20"/>
    <p:sldId id="262" r:id="rId21"/>
    <p:sldId id="269" r:id="rId22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84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perBackingColor.jpg"/>
          <p:cNvPicPr>
            <a:picLocks noChangeAspect="1"/>
          </p:cNvPicPr>
          <p:nvPr/>
        </p:nvPicPr>
        <p:blipFill>
          <a:blip r:embed="rId2"/>
          <a:srcRect l="469" t="13915"/>
          <a:stretch>
            <a:fillRect/>
          </a:stretch>
        </p:blipFill>
        <p:spPr>
          <a:xfrm>
            <a:off x="1613903" y="699248"/>
            <a:ext cx="5916194" cy="3837694"/>
          </a:xfrm>
          <a:prstGeom prst="rect">
            <a:avLst/>
          </a:prstGeom>
          <a:solidFill>
            <a:srgbClr val="FFFFFF">
              <a:shade val="85000"/>
            </a:srgbClr>
          </a:solidFill>
          <a:ln w="22225" cap="sq">
            <a:solidFill>
              <a:srgbClr val="FDFDFD"/>
            </a:solidFill>
            <a:miter lim="800000"/>
          </a:ln>
          <a:effectLst>
            <a:outerShdw blurRad="57150" dist="37500" dir="7560000" sy="98000" kx="80000" ky="63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F14C-8DD9-7F43-B959-3DD588F31505}" type="datetimeFigureOut">
              <a:rPr lang="it-IT" smtClean="0"/>
              <a:pPr/>
              <a:t>5-01-2019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D2DDC-24DE-114A-A94E-E0100AE4AF58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569" y="1143000"/>
            <a:ext cx="5724862" cy="1846961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69" y="2994212"/>
            <a:ext cx="5724862" cy="1007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2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F14C-8DD9-7F43-B959-3DD588F31505}" type="datetimeFigureOut">
              <a:rPr lang="it-IT" smtClean="0"/>
              <a:pPr/>
              <a:t>5-01-2019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D2DDC-24DE-114A-A94E-E0100AE4AF58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F14C-8DD9-7F43-B959-3DD588F31505}" type="datetimeFigureOut">
              <a:rPr lang="it-IT" smtClean="0"/>
              <a:pPr/>
              <a:t>5-01-2019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D2DDC-24DE-114A-A94E-E0100AE4AF58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363" y="1143000"/>
            <a:ext cx="3807662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199" y="605118"/>
            <a:ext cx="3776472" cy="556549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363" y="2618815"/>
            <a:ext cx="3807662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18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F14C-8DD9-7F43-B959-3DD588F31505}" type="datetimeFigureOut">
              <a:rPr lang="it-IT" smtClean="0"/>
              <a:pPr/>
              <a:t>5-01-2019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D2DDC-24DE-114A-A94E-E0100AE4AF58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F14C-8DD9-7F43-B959-3DD588F31505}" type="datetimeFigureOut">
              <a:rPr lang="it-IT" smtClean="0"/>
              <a:pPr/>
              <a:t>5-01-2019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D2DDC-24DE-114A-A94E-E0100AE4AF58}" type="slidenum">
              <a:rPr lang="it-IT" smtClean="0"/>
              <a:pPr/>
              <a:t>‹n.›</a:t>
            </a:fld>
            <a:endParaRPr lang="it-IT"/>
          </a:p>
        </p:txBody>
      </p:sp>
      <p:pic>
        <p:nvPicPr>
          <p:cNvPr id="10" name="Picture 9" descr="pictureCaptionBacking.png"/>
          <p:cNvPicPr>
            <a:picLocks noChangeAspect="1"/>
          </p:cNvPicPr>
          <p:nvPr/>
        </p:nvPicPr>
        <p:blipFill>
          <a:blip r:embed="rId2"/>
          <a:srcRect l="52272" t="8889" r="5152" b="16566"/>
          <a:stretch>
            <a:fillRect/>
          </a:stretch>
        </p:blipFill>
        <p:spPr>
          <a:xfrm>
            <a:off x="4594412" y="663388"/>
            <a:ext cx="3893127" cy="511232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25487" y="1143000"/>
            <a:ext cx="3792537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487" y="2618815"/>
            <a:ext cx="3792537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18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29938" y="864971"/>
            <a:ext cx="3422075" cy="47091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487" y="462896"/>
            <a:ext cx="7718425" cy="828021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9" y="1598613"/>
            <a:ext cx="7718424" cy="45720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F14C-8DD9-7F43-B959-3DD588F31505}" type="datetimeFigureOut">
              <a:rPr lang="it-IT" smtClean="0"/>
              <a:pPr/>
              <a:t>5-01-2019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D2DDC-24DE-114A-A94E-E0100AE4AF58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685801"/>
            <a:ext cx="1066800" cy="5484812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8" y="685757"/>
            <a:ext cx="6437312" cy="5482221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F14C-8DD9-7F43-B959-3DD588F31505}" type="datetimeFigureOut">
              <a:rPr lang="it-IT" smtClean="0"/>
              <a:pPr/>
              <a:t>5-01-2019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D2DDC-24DE-114A-A94E-E0100AE4AF58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F14C-8DD9-7F43-B959-3DD588F31505}" type="datetimeFigureOut">
              <a:rPr lang="it-IT" smtClean="0"/>
              <a:pPr/>
              <a:t>5-01-2019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D2DDC-24DE-114A-A94E-E0100AE4AF58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Diapositiva titolo con immagin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hotoBacking-r.png"/>
          <p:cNvPicPr>
            <a:picLocks noChangeAspect="1"/>
          </p:cNvPicPr>
          <p:nvPr/>
        </p:nvPicPr>
        <p:blipFill>
          <a:blip r:embed="rId2"/>
          <a:srcRect l="17353" t="9412" r="17500" b="32353"/>
          <a:stretch>
            <a:fillRect/>
          </a:stretch>
        </p:blipFill>
        <p:spPr>
          <a:xfrm>
            <a:off x="1586753" y="645459"/>
            <a:ext cx="5957047" cy="399377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D05AF14C-8DD9-7F43-B959-3DD588F31505}" type="datetimeFigureOut">
              <a:rPr lang="it-IT" smtClean="0"/>
              <a:pPr/>
              <a:t>5-01-2019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DE4D2DDC-24DE-114A-A94E-E0100AE4AF58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435" y="4953000"/>
            <a:ext cx="8095130" cy="857250"/>
          </a:xfrm>
        </p:spPr>
        <p:txBody>
          <a:bodyPr anchor="b" anchorCtr="0">
            <a:noAutofit/>
          </a:bodyPr>
          <a:lstStyle>
            <a:lvl1pPr>
              <a:defRPr sz="54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4435" y="5791200"/>
            <a:ext cx="8095130" cy="50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764792" y="804672"/>
            <a:ext cx="5638800" cy="3657600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18" y="2514600"/>
            <a:ext cx="8162365" cy="914400"/>
          </a:xfrm>
        </p:spPr>
        <p:txBody>
          <a:bodyPr anchor="b" anchorCtr="0"/>
          <a:lstStyle>
            <a:lvl1pPr algn="ctr">
              <a:defRPr sz="5400" b="0" cap="none" baseline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818" y="3429000"/>
            <a:ext cx="8162365" cy="701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D05AF14C-8DD9-7F43-B959-3DD588F31505}" type="datetimeFigureOut">
              <a:rPr lang="it-IT" smtClean="0"/>
              <a:pPr/>
              <a:t>5-01-2019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DE4D2DDC-24DE-114A-A94E-E0100AE4AF58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F14C-8DD9-7F43-B959-3DD588F31505}" type="datetimeFigureOut">
              <a:rPr lang="it-IT" smtClean="0"/>
              <a:pPr/>
              <a:t>5-01-2019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D2DDC-24DE-114A-A94E-E0100AE4AF58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598613"/>
            <a:ext cx="3773488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00" y="2174875"/>
            <a:ext cx="3773488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98613"/>
            <a:ext cx="3776472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776472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F14C-8DD9-7F43-B959-3DD588F31505}" type="datetimeFigureOut">
              <a:rPr lang="it-IT" smtClean="0"/>
              <a:pPr/>
              <a:t>5-01-2019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D2DDC-24DE-114A-A94E-E0100AE4AF58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Contenuto, sopra e so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F14C-8DD9-7F43-B959-3DD588F31505}" type="datetimeFigureOut">
              <a:rPr lang="it-IT" smtClean="0"/>
              <a:pPr/>
              <a:t>5-01-2019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D2DDC-24DE-114A-A94E-E0100AE4AF58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4170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F14C-8DD9-7F43-B959-3DD588F31505}" type="datetimeFigureOut">
              <a:rPr lang="it-IT" smtClean="0"/>
              <a:pPr/>
              <a:t>5-01-2019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D2DDC-24DE-114A-A94E-E0100AE4AF58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4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F14C-8DD9-7F43-B959-3DD588F31505}" type="datetimeFigureOut">
              <a:rPr lang="it-IT" smtClean="0"/>
              <a:pPr/>
              <a:t>5-01-2019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D2DDC-24DE-114A-A94E-E0100AE4AF58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6141" y="314979"/>
            <a:ext cx="769171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6141" y="1586753"/>
            <a:ext cx="7691719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05AF14C-8DD9-7F43-B959-3DD588F31505}" type="datetimeFigureOut">
              <a:rPr lang="it-IT" smtClean="0"/>
              <a:pPr/>
              <a:t>5-01-2019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E4D2DDC-24DE-114A-A94E-E0100AE4AF58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400"/>
        </a:spcBef>
        <a:buSzPct val="90000"/>
        <a:buFont typeface="Wingdings" pitchFamily="2" charset="2"/>
        <a:buChar char="v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63650" indent="-349250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33655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457200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.org" TargetMode="External"/><Relationship Id="rId4" Type="http://schemas.openxmlformats.org/officeDocument/2006/relationships/hyperlink" Target="https://www.programmailfuturo.it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ode.or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grammailfuturo.it" TargetMode="External"/><Relationship Id="rId4" Type="http://schemas.openxmlformats.org/officeDocument/2006/relationships/hyperlink" Target="http://www.code.org" TargetMode="External"/><Relationship Id="rId5" Type="http://schemas.openxmlformats.org/officeDocument/2006/relationships/hyperlink" Target="http://www.robotiko.it/app-coding/" TargetMode="External"/><Relationship Id="rId6" Type="http://schemas.openxmlformats.org/officeDocument/2006/relationships/hyperlink" Target="https://www.facebook.com/groups/CodeMOOC/?ref=bookmarks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odemooc.or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drive/folders/1tKlqAIwDHSfrAR25UKyIY_8h8U6dDgLQ?usp=sharing" TargetMode="External"/><Relationship Id="rId3" Type="http://schemas.openxmlformats.org/officeDocument/2006/relationships/hyperlink" Target="https://codingallagiovagnoli.blogspot.com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df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09569" y="2066480"/>
            <a:ext cx="5724862" cy="1846961"/>
          </a:xfrm>
        </p:spPr>
        <p:txBody>
          <a:bodyPr/>
          <a:lstStyle/>
          <a:p>
            <a:r>
              <a:rPr lang="it-IT" dirty="0" err="1" smtClean="0"/>
              <a:t>Coding</a:t>
            </a:r>
            <a:r>
              <a:rPr lang="it-IT" dirty="0" smtClean="0"/>
              <a:t> e pensiero computazionale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709569" y="4961467"/>
            <a:ext cx="5724862" cy="1007200"/>
          </a:xfrm>
        </p:spPr>
        <p:txBody>
          <a:bodyPr/>
          <a:lstStyle/>
          <a:p>
            <a:r>
              <a:rPr lang="it-IT" dirty="0" smtClean="0"/>
              <a:t>8-22 gennaio 12 febbraio 2019</a:t>
            </a:r>
          </a:p>
          <a:p>
            <a:r>
              <a:rPr lang="it-IT" dirty="0" smtClean="0"/>
              <a:t>I.C. </a:t>
            </a:r>
            <a:r>
              <a:rPr lang="it-IT" dirty="0" err="1" smtClean="0"/>
              <a:t>Giovagnoli</a:t>
            </a:r>
            <a:endParaRPr lang="it-IT" dirty="0" smtClean="0"/>
          </a:p>
          <a:p>
            <a:r>
              <a:rPr lang="it-IT" dirty="0" smtClean="0"/>
              <a:t>Maria Elena </a:t>
            </a:r>
            <a:r>
              <a:rPr lang="it-IT" dirty="0" smtClean="0"/>
              <a:t>Vitagliano Stendardo</a:t>
            </a:r>
            <a:endParaRPr lang="it-IT" dirty="0"/>
          </a:p>
        </p:txBody>
      </p:sp>
      <p:pic>
        <p:nvPicPr>
          <p:cNvPr id="4" name="Immagine 3" descr="Word Ar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77" y="188221"/>
            <a:ext cx="1515384" cy="15153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Schermata 2018-12-27 alle 16.07.37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7863" r="-27863"/>
          <a:stretch>
            <a:fillRect/>
          </a:stretch>
        </p:blipFill>
        <p:spPr>
          <a:xfrm>
            <a:off x="-677654" y="3295204"/>
            <a:ext cx="5500798" cy="3269704"/>
          </a:xfrm>
        </p:spPr>
      </p:pic>
      <p:pic>
        <p:nvPicPr>
          <p:cNvPr id="13" name="Immagine 12" descr="Schermata 2018-12-27 alle 16.44.5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36" y="76752"/>
            <a:ext cx="3112374" cy="3039993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4343051" y="811648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i="1" dirty="0" smtClean="0"/>
              <a:t>Linea </a:t>
            </a:r>
            <a:r>
              <a:rPr lang="it-IT" b="1" i="1" dirty="0" err="1" smtClean="0"/>
              <a:t>1</a:t>
            </a:r>
            <a:r>
              <a:rPr lang="it-IT" b="1" i="1" dirty="0" smtClean="0"/>
              <a:t>:</a:t>
            </a:r>
          </a:p>
          <a:p>
            <a:r>
              <a:rPr lang="it-IT" b="1" i="1" dirty="0" smtClean="0"/>
              <a:t>Vai </a:t>
            </a:r>
            <a:r>
              <a:rPr lang="it-IT" b="1" i="1" dirty="0" smtClean="0"/>
              <a:t>avanti di una </a:t>
            </a:r>
            <a:r>
              <a:rPr lang="it-IT" b="1" i="1" dirty="0" smtClean="0"/>
              <a:t>casella</a:t>
            </a:r>
          </a:p>
          <a:p>
            <a:r>
              <a:rPr lang="it-IT" b="1" i="1" dirty="0" smtClean="0"/>
              <a:t>Riempi </a:t>
            </a:r>
            <a:r>
              <a:rPr lang="it-IT" b="1" i="1" dirty="0" smtClean="0"/>
              <a:t>la casella con il </a:t>
            </a:r>
            <a:r>
              <a:rPr lang="it-IT" b="1" i="1" dirty="0" smtClean="0"/>
              <a:t>colore </a:t>
            </a:r>
          </a:p>
          <a:p>
            <a:r>
              <a:rPr lang="it-IT" b="1" i="1" dirty="0" smtClean="0"/>
              <a:t>Vai avanti di una casella</a:t>
            </a:r>
          </a:p>
          <a:p>
            <a:r>
              <a:rPr lang="it-IT" b="1" i="1" dirty="0" smtClean="0"/>
              <a:t>Riempi la casella con il </a:t>
            </a:r>
            <a:r>
              <a:rPr lang="it-IT" b="1" i="1" dirty="0" smtClean="0"/>
              <a:t>colore</a:t>
            </a:r>
          </a:p>
          <a:p>
            <a:r>
              <a:rPr lang="it-IT" b="1" i="1" dirty="0" smtClean="0"/>
              <a:t>Vai avanti di una casella</a:t>
            </a:r>
          </a:p>
          <a:p>
            <a:r>
              <a:rPr lang="it-IT" b="1" i="1" dirty="0" smtClean="0"/>
              <a:t>Riempi la casella con il </a:t>
            </a:r>
            <a:r>
              <a:rPr lang="it-IT" b="1" i="1" dirty="0" smtClean="0"/>
              <a:t>colore</a:t>
            </a:r>
          </a:p>
          <a:p>
            <a:r>
              <a:rPr lang="it-IT" b="1" i="1" dirty="0" smtClean="0"/>
              <a:t>Linea </a:t>
            </a:r>
            <a:r>
              <a:rPr lang="it-IT" b="1" i="1" dirty="0" err="1" smtClean="0"/>
              <a:t>2</a:t>
            </a:r>
            <a:r>
              <a:rPr lang="it-IT" b="1" i="1" dirty="0" smtClean="0"/>
              <a:t>:</a:t>
            </a:r>
          </a:p>
          <a:p>
            <a:r>
              <a:rPr lang="it-IT" b="1" i="1" dirty="0" smtClean="0"/>
              <a:t>Riempi </a:t>
            </a:r>
            <a:r>
              <a:rPr lang="it-IT" b="1" i="1" dirty="0" err="1" smtClean="0"/>
              <a:t>5</a:t>
            </a:r>
            <a:r>
              <a:rPr lang="it-IT" b="1" i="1" dirty="0" smtClean="0"/>
              <a:t> caselle con il colore</a:t>
            </a:r>
          </a:p>
          <a:p>
            <a:r>
              <a:rPr lang="it-IT" b="1" i="1" dirty="0" err="1" smtClean="0"/>
              <a:t>…</a:t>
            </a:r>
            <a:r>
              <a:rPr lang="it-IT" b="1" i="1" dirty="0" smtClean="0"/>
              <a:t>.</a:t>
            </a:r>
          </a:p>
          <a:p>
            <a:r>
              <a:rPr lang="it-IT" b="1" i="1" dirty="0" smtClean="0"/>
              <a:t> </a:t>
            </a:r>
            <a:endParaRPr lang="it-IT" dirty="0" smtClean="0"/>
          </a:p>
          <a:p>
            <a:r>
              <a:rPr lang="it-IT" b="1" i="1" dirty="0" smtClean="0"/>
              <a:t> </a:t>
            </a:r>
            <a:endParaRPr lang="it-IT" dirty="0" smtClean="0"/>
          </a:p>
          <a:p>
            <a:endParaRPr lang="it-IT" dirty="0"/>
          </a:p>
        </p:txBody>
      </p:sp>
      <p:pic>
        <p:nvPicPr>
          <p:cNvPr id="19" name="Immagine 18" descr="FRECCI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132" y="3921848"/>
            <a:ext cx="813340" cy="694354"/>
          </a:xfrm>
          <a:prstGeom prst="rect">
            <a:avLst/>
          </a:prstGeom>
        </p:spPr>
      </p:pic>
      <p:pic>
        <p:nvPicPr>
          <p:cNvPr id="21" name="Immagine 20" descr="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7472" y="3921848"/>
            <a:ext cx="671954" cy="702923"/>
          </a:xfrm>
          <a:prstGeom prst="rect">
            <a:avLst/>
          </a:prstGeom>
        </p:spPr>
      </p:pic>
      <p:pic>
        <p:nvPicPr>
          <p:cNvPr id="8" name="Immagine 7" descr="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3895" y="4956588"/>
            <a:ext cx="671954" cy="702923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924132" y="4956588"/>
            <a:ext cx="81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 smtClean="0"/>
              <a:t>5</a:t>
            </a:r>
            <a:endParaRPr lang="it-IT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465272" y="1017751"/>
            <a:ext cx="235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Partenza:</a:t>
            </a:r>
            <a:r>
              <a:rPr lang="it-IT" dirty="0" smtClean="0"/>
              <a:t> </a:t>
            </a:r>
            <a:r>
              <a:rPr lang="it-IT" dirty="0" err="1" smtClean="0"/>
              <a:t>f</a:t>
            </a:r>
            <a:r>
              <a:rPr lang="it-IT" dirty="0" smtClean="0"/>
              <a:t>, </a:t>
            </a:r>
            <a:r>
              <a:rPr lang="it-IT" dirty="0" err="1" smtClean="0"/>
              <a:t>2</a:t>
            </a:r>
            <a:r>
              <a:rPr lang="it-IT" dirty="0" smtClean="0"/>
              <a:t>, </a:t>
            </a:r>
            <a:r>
              <a:rPr lang="it-IT" dirty="0" smtClean="0"/>
              <a:t>Ovest</a:t>
            </a:r>
          </a:p>
          <a:p>
            <a:r>
              <a:rPr lang="it-IT" dirty="0" err="1" smtClean="0"/>
              <a:t>…</a:t>
            </a:r>
            <a:r>
              <a:rPr lang="it-IT" dirty="0" smtClean="0"/>
              <a:t>.</a:t>
            </a:r>
          </a:p>
          <a:p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465272" y="185006"/>
            <a:ext cx="6698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Qual è il codice?</a:t>
            </a:r>
            <a:endParaRPr lang="it-IT" sz="2800" dirty="0"/>
          </a:p>
        </p:txBody>
      </p:sp>
      <p:pic>
        <p:nvPicPr>
          <p:cNvPr id="8" name="Segnaposto contenuto 7" descr="Schermata 2019-01-05 alle 17.10.45.png"/>
          <p:cNvPicPr>
            <a:picLocks noGrp="1" noChangeAspect="1"/>
          </p:cNvPicPr>
          <p:nvPr>
            <p:ph idx="1"/>
          </p:nvPr>
        </p:nvPicPr>
        <p:blipFill>
          <a:blip r:embed="rId2"/>
          <a:srcRect t="-6112" b="-6112"/>
          <a:stretch>
            <a:fillRect/>
          </a:stretch>
        </p:blipFill>
        <p:spPr>
          <a:xfrm>
            <a:off x="726141" y="1941081"/>
            <a:ext cx="7691719" cy="4571999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Schermata 2019-01-05 alle 16.59.07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9575" r="-19575"/>
          <a:stretch>
            <a:fillRect/>
          </a:stretch>
        </p:blipFill>
        <p:spPr>
          <a:xfrm>
            <a:off x="-930242" y="1715953"/>
            <a:ext cx="6763424" cy="4020215"/>
          </a:xfrm>
        </p:spPr>
      </p:pic>
      <p:pic>
        <p:nvPicPr>
          <p:cNvPr id="7" name="Immagine 6" descr="Schermata 2019-01-05 alle 16.59.2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513" y="963016"/>
            <a:ext cx="4343487" cy="571108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Schermata 2018-12-28 alle 13.13.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696" y="314979"/>
            <a:ext cx="3472569" cy="3206874"/>
          </a:xfrm>
          <a:prstGeom prst="rect">
            <a:avLst/>
          </a:prstGeom>
        </p:spPr>
      </p:pic>
      <p:pic>
        <p:nvPicPr>
          <p:cNvPr id="9" name="Immagine 8" descr="Schermata 2018-12-28 alle 13.20.1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811" y="3806798"/>
            <a:ext cx="6766860" cy="2351954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2266797" y="6488668"/>
            <a:ext cx="4533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Code.org</a:t>
            </a:r>
            <a:r>
              <a:rPr lang="it-IT" dirty="0" smtClean="0"/>
              <a:t>                     </a:t>
            </a:r>
            <a:r>
              <a:rPr lang="it-IT" dirty="0" err="1" smtClean="0"/>
              <a:t>programmailfuturo.it</a:t>
            </a:r>
            <a:endParaRPr lang="it-IT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it-IT" dirty="0" err="1" smtClean="0"/>
              <a:t>Code.org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4" name="Segnaposto contenuto 3" descr="Schermata 2018-12-28 alle 13.14.36.png"/>
          <p:cNvPicPr>
            <a:picLocks noChangeAspect="1"/>
          </p:cNvPicPr>
          <p:nvPr/>
        </p:nvPicPr>
        <p:blipFill>
          <a:blip r:embed="rId2"/>
          <a:srcRect l="-1698" r="-1698"/>
          <a:stretch>
            <a:fillRect/>
          </a:stretch>
        </p:blipFill>
        <p:spPr>
          <a:xfrm>
            <a:off x="726141" y="314979"/>
            <a:ext cx="3218656" cy="1913186"/>
          </a:xfrm>
          <a:prstGeom prst="rect">
            <a:avLst/>
          </a:prstGeom>
        </p:spPr>
      </p:pic>
      <p:pic>
        <p:nvPicPr>
          <p:cNvPr id="5" name="Immagine 4" descr="Schermata 2018-12-28 alle 13.14.4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714" y="1466557"/>
            <a:ext cx="4092221" cy="1523215"/>
          </a:xfrm>
          <a:prstGeom prst="rect">
            <a:avLst/>
          </a:prstGeom>
        </p:spPr>
      </p:pic>
      <p:pic>
        <p:nvPicPr>
          <p:cNvPr id="6" name="Immagine 5" descr="Schermata 2018-12-28 alle 13.18.1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63475" y="2767409"/>
            <a:ext cx="1730382" cy="253148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217714" y="3782280"/>
            <a:ext cx="2750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Qual è l’algoritmo?</a:t>
            </a:r>
            <a:endParaRPr lang="it-IT" sz="24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266797" y="6158752"/>
            <a:ext cx="4533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1">
                    <a:lumMod val="50000"/>
                  </a:schemeClr>
                </a:solidFill>
              </a:rPr>
              <a:t>Code.org</a:t>
            </a: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                     </a:t>
            </a:r>
            <a:r>
              <a:rPr lang="it-IT" dirty="0" err="1" smtClean="0">
                <a:solidFill>
                  <a:schemeClr val="bg1">
                    <a:lumMod val="50000"/>
                  </a:schemeClr>
                </a:solidFill>
              </a:rPr>
              <a:t>programmailfuturo.it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825081" y="5380851"/>
            <a:ext cx="7484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Con quali altri oggetti potremmo programmare per costruire una forma?</a:t>
            </a:r>
            <a:endParaRPr lang="it-IT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6141" y="-256521"/>
            <a:ext cx="7691719" cy="1143000"/>
          </a:xfrm>
        </p:spPr>
        <p:txBody>
          <a:bodyPr/>
          <a:lstStyle/>
          <a:p>
            <a:r>
              <a:rPr lang="it-IT" dirty="0" smtClean="0"/>
              <a:t>CODY ROBY</a:t>
            </a:r>
            <a:endParaRPr lang="it-IT" dirty="0"/>
          </a:p>
        </p:txBody>
      </p:sp>
      <p:pic>
        <p:nvPicPr>
          <p:cNvPr id="4" name="Segnaposto contenuto 3" descr="IMG_20181227_16565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2176" r="-62176"/>
          <a:stretch>
            <a:fillRect/>
          </a:stretch>
        </p:blipFill>
        <p:spPr>
          <a:xfrm>
            <a:off x="-2131246" y="606136"/>
            <a:ext cx="10046210" cy="5971521"/>
          </a:xfrm>
        </p:spPr>
      </p:pic>
      <p:pic>
        <p:nvPicPr>
          <p:cNvPr id="7" name="Immagine 6" descr="IMG_20181227_1658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604" y="886479"/>
            <a:ext cx="2749256" cy="2705418"/>
          </a:xfrm>
          <a:prstGeom prst="rect">
            <a:avLst/>
          </a:prstGeom>
        </p:spPr>
      </p:pic>
      <p:pic>
        <p:nvPicPr>
          <p:cNvPr id="8" name="Immagine 7" descr="IMG_20181227_16593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662" y="3968331"/>
            <a:ext cx="2794197" cy="257815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Carta a quadretti e giochi da tavolo e palestra/classe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26141" y="1847078"/>
            <a:ext cx="7691719" cy="4571999"/>
          </a:xfrm>
        </p:spPr>
        <p:txBody>
          <a:bodyPr>
            <a:normAutofit/>
          </a:bodyPr>
          <a:lstStyle/>
          <a:p>
            <a:r>
              <a:rPr lang="it-IT" dirty="0" smtClean="0"/>
              <a:t>Lo studente impara a capire cos’è davvero la programmazione dando istruzioni ad un altro studente affinché faccia un disegno, esegua un compito, compia una missione.</a:t>
            </a:r>
          </a:p>
          <a:p>
            <a:r>
              <a:rPr lang="it-IT" dirty="0" smtClean="0"/>
              <a:t> L’obiettivo è far sì che uno studente/un gruppo scriva un programma seguendo il quale un altro studente/gruppo possa eseguire i comandi in modo da riprodurre un disegno, spostarsi su una scacchiera, raggiungere un traguardo per compiere una missione.</a:t>
            </a:r>
          </a:p>
          <a:p>
            <a:endParaRPr lang="it-IT" dirty="0" smtClean="0"/>
          </a:p>
          <a:p>
            <a:endParaRPr lang="it-IT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26141" y="375189"/>
            <a:ext cx="7691719" cy="5783564"/>
          </a:xfrm>
        </p:spPr>
        <p:txBody>
          <a:bodyPr>
            <a:normAutofit/>
          </a:bodyPr>
          <a:lstStyle/>
          <a:p>
            <a:r>
              <a:rPr lang="it-IT" b="1" dirty="0" smtClean="0"/>
              <a:t>FASI: </a:t>
            </a:r>
            <a:endParaRPr lang="it-IT" dirty="0" smtClean="0"/>
          </a:p>
          <a:p>
            <a:r>
              <a:rPr lang="it-IT" b="1" dirty="0" err="1" smtClean="0"/>
              <a:t>1</a:t>
            </a:r>
            <a:r>
              <a:rPr lang="it-IT" b="1" dirty="0" smtClean="0"/>
              <a:t>) </a:t>
            </a:r>
            <a:r>
              <a:rPr lang="it-IT" dirty="0" smtClean="0"/>
              <a:t>Decidi una missione </a:t>
            </a:r>
            <a:br>
              <a:rPr lang="it-IT" dirty="0" smtClean="0"/>
            </a:br>
            <a:r>
              <a:rPr lang="it-IT" b="1" dirty="0" err="1" smtClean="0"/>
              <a:t>2</a:t>
            </a:r>
            <a:r>
              <a:rPr lang="it-IT" b="1" dirty="0" smtClean="0"/>
              <a:t>) </a:t>
            </a:r>
            <a:r>
              <a:rPr lang="it-IT" dirty="0" smtClean="0"/>
              <a:t>Scrivi l’algoritmo.</a:t>
            </a:r>
            <a:br>
              <a:rPr lang="it-IT" dirty="0" smtClean="0"/>
            </a:br>
            <a:r>
              <a:rPr lang="it-IT" b="1" dirty="0" err="1" smtClean="0"/>
              <a:t>3</a:t>
            </a:r>
            <a:r>
              <a:rPr lang="it-IT" b="1" dirty="0" smtClean="0"/>
              <a:t>) </a:t>
            </a:r>
            <a:r>
              <a:rPr lang="it-IT" dirty="0" smtClean="0"/>
              <a:t>Converti l’algoritmo in un programma utilizzando i simboli.</a:t>
            </a:r>
            <a:br>
              <a:rPr lang="it-IT" dirty="0" smtClean="0"/>
            </a:br>
            <a:r>
              <a:rPr lang="it-IT" b="1" dirty="0" err="1" smtClean="0"/>
              <a:t>4</a:t>
            </a:r>
            <a:r>
              <a:rPr lang="it-IT" b="1" dirty="0" smtClean="0"/>
              <a:t>) </a:t>
            </a:r>
            <a:r>
              <a:rPr lang="it-IT" dirty="0" smtClean="0"/>
              <a:t>Scambia i programmi con un altro gruppo e valuta (</a:t>
            </a:r>
            <a:r>
              <a:rPr lang="it-IT" dirty="0" err="1" smtClean="0"/>
              <a:t>debug</a:t>
            </a:r>
            <a:r>
              <a:rPr lang="it-IT" dirty="0" smtClean="0"/>
              <a:t>). </a:t>
            </a:r>
          </a:p>
          <a:p>
            <a:pPr lvl="1">
              <a:buNone/>
            </a:pPr>
            <a:r>
              <a:rPr lang="it-IT" sz="2400" b="1" dirty="0" err="1" smtClean="0"/>
              <a:t>5</a:t>
            </a:r>
            <a:r>
              <a:rPr lang="it-IT" sz="2400" b="1" dirty="0" smtClean="0"/>
              <a:t>) </a:t>
            </a:r>
            <a:r>
              <a:rPr lang="it-IT" sz="2400" dirty="0" smtClean="0"/>
              <a:t>Aggiungi delle “funzioni” per rendere più semplici i programmi.</a:t>
            </a:r>
          </a:p>
          <a:p>
            <a:pPr lvl="1">
              <a:buNone/>
            </a:pPr>
            <a:r>
              <a:rPr lang="it-IT" sz="2400" b="1" dirty="0" err="1" smtClean="0"/>
              <a:t>6</a:t>
            </a:r>
            <a:r>
              <a:rPr lang="it-IT" sz="2400" b="1" dirty="0" smtClean="0"/>
              <a:t>) </a:t>
            </a:r>
            <a:r>
              <a:rPr lang="it-IT" sz="2400" dirty="0" smtClean="0"/>
              <a:t>Scrivi dei programmi sempre più complessi.</a:t>
            </a:r>
          </a:p>
          <a:p>
            <a:pPr lvl="1">
              <a:buNone/>
            </a:pPr>
            <a:r>
              <a:rPr lang="it-IT" sz="2400" b="1" dirty="0" err="1" smtClean="0"/>
              <a:t>7</a:t>
            </a:r>
            <a:r>
              <a:rPr lang="it-IT" sz="2400" b="1" dirty="0" smtClean="0"/>
              <a:t>) </a:t>
            </a:r>
            <a:r>
              <a:rPr lang="it-IT" sz="2400" dirty="0" smtClean="0"/>
              <a:t>Scambia i tuoi programmi complessi e valuta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Ora tocca a noi </a:t>
            </a:r>
            <a:r>
              <a:rPr lang="it-IT" dirty="0" err="1" smtClean="0"/>
              <a:t>…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Il </a:t>
            </a:r>
            <a:r>
              <a:rPr lang="it-IT" dirty="0" err="1" smtClean="0"/>
              <a:t>coding</a:t>
            </a:r>
            <a:r>
              <a:rPr lang="it-IT" dirty="0" smtClean="0"/>
              <a:t> e le discipline</a:t>
            </a:r>
          </a:p>
          <a:p>
            <a:r>
              <a:rPr lang="it-IT" dirty="0" smtClean="0"/>
              <a:t>Gruppi di lavoro</a:t>
            </a:r>
          </a:p>
          <a:p>
            <a:r>
              <a:rPr lang="it-IT" smtClean="0"/>
              <a:t>Riflessioni </a:t>
            </a:r>
            <a:r>
              <a:rPr lang="it-IT" dirty="0" smtClean="0"/>
              <a:t>e spazio di discussione online (competenze digitali per curricolo d’istituto)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6141" y="559837"/>
            <a:ext cx="7691719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Programmazione e sfide</a:t>
            </a:r>
            <a:br>
              <a:rPr lang="it-IT" dirty="0" smtClean="0"/>
            </a:br>
            <a:r>
              <a:rPr lang="it-IT" sz="2222" dirty="0" smtClean="0"/>
              <a:t>22 gennaio 2019</a:t>
            </a:r>
            <a:endParaRPr lang="it-IT" sz="2222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26141" y="2580711"/>
            <a:ext cx="7691719" cy="3578041"/>
          </a:xfrm>
        </p:spPr>
        <p:txBody>
          <a:bodyPr/>
          <a:lstStyle/>
          <a:p>
            <a:pPr algn="ctr"/>
            <a:r>
              <a:rPr lang="it-IT" dirty="0" smtClean="0"/>
              <a:t>Le missioni </a:t>
            </a:r>
          </a:p>
          <a:p>
            <a:pPr algn="ctr"/>
            <a:r>
              <a:rPr lang="it-IT" dirty="0" smtClean="0"/>
              <a:t>I robot</a:t>
            </a:r>
            <a:endParaRPr lang="it-IT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Word Ar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99306" cy="339930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dirty="0" smtClean="0"/>
              <a:t>Perché </a:t>
            </a:r>
            <a:r>
              <a:rPr lang="it-IT" dirty="0" err="1" smtClean="0"/>
              <a:t>coding</a:t>
            </a:r>
            <a:r>
              <a:rPr lang="it-IT" dirty="0" smtClean="0"/>
              <a:t>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Sviluppa processi di PROBLEM SOLVING</a:t>
            </a:r>
          </a:p>
          <a:p>
            <a:r>
              <a:rPr lang="it-IT" i="1" dirty="0" smtClean="0"/>
              <a:t>Stimola la CREATIVITA’</a:t>
            </a:r>
          </a:p>
          <a:p>
            <a:r>
              <a:rPr lang="it-IT" i="1" dirty="0" smtClean="0"/>
              <a:t>Favorisce il LAVORO </a:t>
            </a:r>
            <a:r>
              <a:rPr lang="it-IT" i="1" dirty="0" err="1" smtClean="0"/>
              <a:t>DI</a:t>
            </a:r>
            <a:r>
              <a:rPr lang="it-IT" i="1" dirty="0" smtClean="0"/>
              <a:t> GRUPPO</a:t>
            </a:r>
            <a:endParaRPr lang="it-IT" dirty="0" smtClean="0"/>
          </a:p>
          <a:p>
            <a:endParaRPr lang="it-IT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Programmazione al PC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400" dirty="0" smtClean="0"/>
              <a:t>12</a:t>
            </a:r>
            <a:r>
              <a:rPr lang="it-IT" sz="2400" dirty="0" smtClean="0"/>
              <a:t> </a:t>
            </a:r>
            <a:r>
              <a:rPr lang="it-IT" sz="2400" dirty="0" smtClean="0"/>
              <a:t>febbraio 2019</a:t>
            </a:r>
            <a:endParaRPr lang="it-IT" sz="2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" y="1586753"/>
            <a:ext cx="9144000" cy="4571999"/>
          </a:xfrm>
        </p:spPr>
        <p:txBody>
          <a:bodyPr>
            <a:normAutofit/>
          </a:bodyPr>
          <a:lstStyle/>
          <a:p>
            <a:pPr algn="ctr"/>
            <a:r>
              <a:rPr lang="it-IT" sz="5400" dirty="0" smtClean="0">
                <a:hlinkClick r:id="rId2"/>
              </a:rPr>
              <a:t>http://codemooc.org</a:t>
            </a:r>
          </a:p>
          <a:p>
            <a:pPr algn="ctr"/>
            <a:r>
              <a:rPr lang="it-IT" sz="5400" dirty="0" smtClean="0">
                <a:hlinkClick r:id="rId3"/>
              </a:rPr>
              <a:t>https://code.org</a:t>
            </a:r>
            <a:endParaRPr lang="it-IT" sz="5400" dirty="0" smtClean="0"/>
          </a:p>
          <a:p>
            <a:pPr algn="ctr"/>
            <a:r>
              <a:rPr lang="it-IT" sz="5400" dirty="0" smtClean="0">
                <a:hlinkClick r:id="rId4"/>
              </a:rPr>
              <a:t>www.programmailfuturo.it</a:t>
            </a:r>
            <a:endParaRPr lang="it-I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Bibliografia - </a:t>
            </a:r>
            <a:r>
              <a:rPr lang="it-IT" dirty="0" err="1" smtClean="0"/>
              <a:t>Sitografia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dirty="0" err="1" smtClean="0"/>
              <a:t>Coding</a:t>
            </a:r>
            <a:r>
              <a:rPr lang="it-IT" dirty="0" smtClean="0"/>
              <a:t> in </a:t>
            </a:r>
            <a:r>
              <a:rPr lang="it-IT" dirty="0" err="1" smtClean="0"/>
              <a:t>your</a:t>
            </a:r>
            <a:r>
              <a:rPr lang="it-IT" dirty="0" smtClean="0"/>
              <a:t> </a:t>
            </a:r>
            <a:r>
              <a:rPr lang="it-IT" dirty="0" err="1" smtClean="0"/>
              <a:t>classroom</a:t>
            </a:r>
            <a:r>
              <a:rPr lang="it-IT" dirty="0" smtClean="0"/>
              <a:t> </a:t>
            </a:r>
            <a:r>
              <a:rPr lang="it-IT" dirty="0" err="1" smtClean="0"/>
              <a:t>now</a:t>
            </a:r>
            <a:r>
              <a:rPr lang="it-IT" dirty="0" smtClean="0"/>
              <a:t>! </a:t>
            </a:r>
            <a:r>
              <a:rPr lang="it-IT" dirty="0" err="1" smtClean="0"/>
              <a:t>–</a:t>
            </a:r>
            <a:r>
              <a:rPr lang="it-IT" dirty="0" smtClean="0"/>
              <a:t> A. </a:t>
            </a:r>
            <a:r>
              <a:rPr lang="it-IT" dirty="0" err="1" smtClean="0"/>
              <a:t>Bogliolo</a:t>
            </a:r>
            <a:r>
              <a:rPr lang="it-IT" dirty="0" smtClean="0"/>
              <a:t> - Giunti</a:t>
            </a:r>
          </a:p>
          <a:p>
            <a:r>
              <a:rPr lang="it-IT" dirty="0" smtClean="0"/>
              <a:t>Il diario del </a:t>
            </a:r>
            <a:r>
              <a:rPr lang="it-IT" dirty="0" err="1" smtClean="0"/>
              <a:t>Coding</a:t>
            </a:r>
            <a:r>
              <a:rPr lang="it-IT" dirty="0" smtClean="0"/>
              <a:t> </a:t>
            </a:r>
            <a:r>
              <a:rPr lang="it-IT" dirty="0" err="1" smtClean="0"/>
              <a:t>–</a:t>
            </a:r>
            <a:r>
              <a:rPr lang="it-IT" dirty="0" smtClean="0"/>
              <a:t> A. </a:t>
            </a:r>
            <a:r>
              <a:rPr lang="it-IT" dirty="0" err="1" smtClean="0"/>
              <a:t>Bogliolo</a:t>
            </a:r>
            <a:r>
              <a:rPr lang="it-IT" dirty="0" smtClean="0"/>
              <a:t> - Giunti</a:t>
            </a:r>
          </a:p>
          <a:p>
            <a:r>
              <a:rPr lang="it-IT" dirty="0" smtClean="0"/>
              <a:t>Il </a:t>
            </a:r>
            <a:r>
              <a:rPr lang="it-IT" dirty="0" err="1" smtClean="0"/>
              <a:t>Coding</a:t>
            </a:r>
            <a:r>
              <a:rPr lang="it-IT" dirty="0" smtClean="0"/>
              <a:t> nella Scuola Primaria </a:t>
            </a:r>
            <a:r>
              <a:rPr lang="it-IT" dirty="0" err="1" smtClean="0"/>
              <a:t>–</a:t>
            </a:r>
            <a:r>
              <a:rPr lang="it-IT" dirty="0" smtClean="0"/>
              <a:t> </a:t>
            </a:r>
            <a:r>
              <a:rPr lang="it-IT" dirty="0" err="1" smtClean="0"/>
              <a:t>Angrloni</a:t>
            </a:r>
            <a:r>
              <a:rPr lang="it-IT" dirty="0" smtClean="0"/>
              <a:t>, Cardini, </a:t>
            </a:r>
            <a:r>
              <a:rPr lang="it-IT" dirty="0" err="1" smtClean="0"/>
              <a:t>Ronsivalle</a:t>
            </a:r>
            <a:r>
              <a:rPr lang="it-IT" dirty="0" smtClean="0"/>
              <a:t> </a:t>
            </a:r>
            <a:r>
              <a:rPr lang="it-IT" dirty="0" err="1" smtClean="0"/>
              <a:t>–</a:t>
            </a:r>
            <a:r>
              <a:rPr lang="it-IT" dirty="0" smtClean="0"/>
              <a:t> </a:t>
            </a:r>
            <a:r>
              <a:rPr lang="it-IT" dirty="0" err="1" smtClean="0"/>
              <a:t>Youcanprint</a:t>
            </a:r>
            <a:endParaRPr lang="it-IT" dirty="0" smtClean="0"/>
          </a:p>
          <a:p>
            <a:r>
              <a:rPr lang="it-IT" dirty="0" smtClean="0">
                <a:hlinkClick r:id="rId2"/>
              </a:rPr>
              <a:t>http://</a:t>
            </a:r>
            <a:r>
              <a:rPr lang="it-IT" dirty="0" err="1" smtClean="0">
                <a:hlinkClick r:id="rId2"/>
              </a:rPr>
              <a:t>codemooc.org</a:t>
            </a:r>
            <a:endParaRPr lang="it-IT" dirty="0" smtClean="0"/>
          </a:p>
          <a:p>
            <a:r>
              <a:rPr lang="it-IT" dirty="0" smtClean="0">
                <a:hlinkClick r:id="rId3"/>
              </a:rPr>
              <a:t>www.programmailfuturo.it</a:t>
            </a:r>
            <a:endParaRPr lang="it-IT" dirty="0" smtClean="0"/>
          </a:p>
          <a:p>
            <a:r>
              <a:rPr lang="it-IT" dirty="0" smtClean="0">
                <a:hlinkClick r:id="rId4"/>
              </a:rPr>
              <a:t>www.code.org</a:t>
            </a:r>
            <a:endParaRPr lang="it-IT" dirty="0" smtClean="0"/>
          </a:p>
          <a:p>
            <a:r>
              <a:rPr lang="it-IT" dirty="0" smtClean="0">
                <a:hlinkClick r:id="rId5"/>
              </a:rPr>
              <a:t>www.robotiko.it/</a:t>
            </a:r>
            <a:r>
              <a:rPr lang="it-IT" dirty="0" err="1" smtClean="0">
                <a:hlinkClick r:id="rId5"/>
              </a:rPr>
              <a:t>app-coding</a:t>
            </a:r>
            <a:r>
              <a:rPr lang="it-IT" dirty="0" smtClean="0">
                <a:hlinkClick r:id="rId5"/>
              </a:rPr>
              <a:t>/</a:t>
            </a:r>
            <a:endParaRPr lang="it-IT" dirty="0" smtClean="0"/>
          </a:p>
          <a:p>
            <a:r>
              <a:rPr lang="it-IT" dirty="0" err="1" smtClean="0">
                <a:hlinkClick r:id="rId6"/>
              </a:rPr>
              <a:t>https</a:t>
            </a:r>
            <a:r>
              <a:rPr lang="it-IT" dirty="0" smtClean="0">
                <a:hlinkClick r:id="rId6"/>
              </a:rPr>
              <a:t>://www.facebook.com/</a:t>
            </a:r>
            <a:r>
              <a:rPr lang="it-IT" dirty="0" err="1" smtClean="0">
                <a:hlinkClick r:id="rId6"/>
              </a:rPr>
              <a:t>groups</a:t>
            </a:r>
            <a:r>
              <a:rPr lang="it-IT" dirty="0" smtClean="0">
                <a:hlinkClick r:id="rId6"/>
              </a:rPr>
              <a:t>/</a:t>
            </a:r>
            <a:r>
              <a:rPr lang="it-IT" dirty="0" err="1" smtClean="0">
                <a:hlinkClick r:id="rId6"/>
              </a:rPr>
              <a:t>CodeMOOC</a:t>
            </a:r>
            <a:r>
              <a:rPr lang="it-IT" dirty="0" smtClean="0">
                <a:hlinkClick r:id="rId6"/>
              </a:rPr>
              <a:t>/?</a:t>
            </a:r>
            <a:r>
              <a:rPr lang="it-IT" dirty="0" err="1" smtClean="0">
                <a:hlinkClick r:id="rId6"/>
              </a:rPr>
              <a:t>ref=bookmarks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Word Ar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99306" cy="339930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dirty="0" smtClean="0"/>
              <a:t>Perché </a:t>
            </a:r>
            <a:r>
              <a:rPr lang="it-IT" dirty="0" err="1" smtClean="0"/>
              <a:t>coding</a:t>
            </a:r>
            <a:r>
              <a:rPr lang="it-IT" dirty="0" smtClean="0"/>
              <a:t>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26141" y="1457979"/>
            <a:ext cx="7691719" cy="4917094"/>
          </a:xfrm>
        </p:spPr>
        <p:txBody>
          <a:bodyPr>
            <a:normAutofit fontScale="92500"/>
          </a:bodyPr>
          <a:lstStyle/>
          <a:p>
            <a:endParaRPr lang="it-IT" dirty="0" smtClean="0"/>
          </a:p>
          <a:p>
            <a:r>
              <a:rPr lang="it-IT" b="1" i="1" dirty="0" smtClean="0"/>
              <a:t>Schema </a:t>
            </a:r>
            <a:r>
              <a:rPr lang="it-IT" dirty="0" err="1" smtClean="0"/>
              <a:t>—</a:t>
            </a:r>
            <a:r>
              <a:rPr lang="it-IT" dirty="0" smtClean="0"/>
              <a:t> Definire istruzioni chiare</a:t>
            </a:r>
          </a:p>
          <a:p>
            <a:r>
              <a:rPr lang="it-IT" b="1" i="1" dirty="0" smtClean="0"/>
              <a:t>Decomporre e Sintetizzare </a:t>
            </a:r>
            <a:r>
              <a:rPr lang="it-IT" dirty="0" err="1" smtClean="0"/>
              <a:t>—</a:t>
            </a:r>
            <a:r>
              <a:rPr lang="it-IT" dirty="0" smtClean="0"/>
              <a:t> Suddividere un problema difficile in problemi più piccoli e più semplici, trovare la soluzione più “leggera” </a:t>
            </a:r>
          </a:p>
          <a:p>
            <a:r>
              <a:rPr lang="it-IT" b="1" i="1" dirty="0" smtClean="0"/>
              <a:t>Algoritmo </a:t>
            </a:r>
            <a:r>
              <a:rPr lang="it-IT" dirty="0" smtClean="0"/>
              <a:t>— Costruire codici e serie di passi che descrivono come portare a termine un compito sempre più articolato</a:t>
            </a:r>
          </a:p>
          <a:p>
            <a:r>
              <a:rPr lang="it-IT" b="1" i="1" dirty="0" smtClean="0"/>
              <a:t>Astrazione </a:t>
            </a:r>
            <a:r>
              <a:rPr lang="it-IT" dirty="0" err="1" smtClean="0"/>
              <a:t>—</a:t>
            </a:r>
            <a:r>
              <a:rPr lang="it-IT" dirty="0" smtClean="0"/>
              <a:t> Rimozione dei dettagli da una soluzione in modo che possa funzionare per problemi diversi.</a:t>
            </a:r>
          </a:p>
          <a:p>
            <a:endParaRPr lang="it-IT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</a:t>
            </a:r>
            <a:r>
              <a:rPr lang="it-IT" dirty="0" err="1" smtClean="0"/>
              <a:t>coding</a:t>
            </a:r>
            <a:r>
              <a:rPr lang="it-IT" dirty="0" smtClean="0"/>
              <a:t> e la didattica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Intersecare il </a:t>
            </a:r>
            <a:r>
              <a:rPr lang="it-IT" dirty="0" err="1" smtClean="0"/>
              <a:t>coding</a:t>
            </a:r>
            <a:r>
              <a:rPr lang="it-IT" dirty="0" smtClean="0"/>
              <a:t> alle materie</a:t>
            </a:r>
          </a:p>
          <a:p>
            <a:r>
              <a:rPr lang="it-IT" dirty="0" smtClean="0"/>
              <a:t>Costruire un curricolo verticale</a:t>
            </a:r>
          </a:p>
          <a:p>
            <a:r>
              <a:rPr lang="it-IT" dirty="0" smtClean="0"/>
              <a:t>Cartella di collaborazione</a:t>
            </a:r>
          </a:p>
          <a:p>
            <a:pPr>
              <a:buNone/>
            </a:pPr>
            <a:r>
              <a:rPr lang="it-IT" dirty="0" smtClean="0"/>
              <a:t>     </a:t>
            </a:r>
            <a:r>
              <a:rPr lang="it-IT" dirty="0" err="1" smtClean="0"/>
              <a:t>Attività-Forum-Curricolo</a:t>
            </a:r>
            <a:r>
              <a:rPr lang="it-IT" dirty="0" smtClean="0"/>
              <a:t> per unità formativa</a:t>
            </a:r>
          </a:p>
          <a:p>
            <a:pPr>
              <a:buNone/>
            </a:pPr>
            <a:r>
              <a:rPr lang="it-IT" dirty="0" smtClean="0"/>
              <a:t>	</a:t>
            </a:r>
            <a:r>
              <a:rPr lang="it-IT" dirty="0" smtClean="0">
                <a:hlinkClick r:id="rId2"/>
              </a:rPr>
              <a:t>catella condivisa</a:t>
            </a:r>
            <a:endParaRPr lang="it-IT" dirty="0" smtClean="0"/>
          </a:p>
          <a:p>
            <a:pPr>
              <a:buNone/>
            </a:pPr>
            <a:r>
              <a:rPr lang="it-IT" dirty="0" smtClean="0"/>
              <a:t>	</a:t>
            </a:r>
            <a:r>
              <a:rPr lang="it-IT" dirty="0" smtClean="0">
                <a:hlinkClick r:id="rId3"/>
              </a:rPr>
              <a:t>Blog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Primi passi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Utilizzare il lessico specifico: </a:t>
            </a:r>
            <a:r>
              <a:rPr lang="it-IT" sz="1400" dirty="0" smtClean="0"/>
              <a:t>algoritmo, funzione</a:t>
            </a:r>
            <a:r>
              <a:rPr lang="it-IT" sz="1400" dirty="0" smtClean="0"/>
              <a:t>, istruzione </a:t>
            </a:r>
            <a:r>
              <a:rPr lang="it-IT" sz="1400" dirty="0" smtClean="0"/>
              <a:t>condizionale, </a:t>
            </a:r>
            <a:r>
              <a:rPr lang="it-IT" sz="1400" dirty="0" err="1" smtClean="0"/>
              <a:t>debug</a:t>
            </a:r>
            <a:endParaRPr lang="it-IT" dirty="0" smtClean="0"/>
          </a:p>
          <a:p>
            <a:r>
              <a:rPr lang="it-IT" dirty="0" smtClean="0"/>
              <a:t>Integrazione fra analogico e digitale</a:t>
            </a:r>
          </a:p>
          <a:p>
            <a:r>
              <a:rPr lang="it-IT" dirty="0" smtClean="0"/>
              <a:t>Comprendere e utilizzare i codici: crittografia</a:t>
            </a:r>
          </a:p>
          <a:p>
            <a:r>
              <a:rPr lang="it-IT" dirty="0" smtClean="0"/>
              <a:t>Movimento e orientamento nello spazio: Pixel art e </a:t>
            </a:r>
            <a:r>
              <a:rPr lang="it-IT" dirty="0" err="1" smtClean="0"/>
              <a:t>Codyroby</a:t>
            </a:r>
            <a:endParaRPr lang="it-IT" dirty="0" smtClean="0"/>
          </a:p>
          <a:p>
            <a:r>
              <a:rPr lang="it-IT" dirty="0" smtClean="0"/>
              <a:t>Progettare percorsi di </a:t>
            </a:r>
            <a:r>
              <a:rPr lang="it-IT" dirty="0" err="1" smtClean="0"/>
              <a:t>coding</a:t>
            </a:r>
            <a:endParaRPr lang="it-I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283735" cy="1555226"/>
          </a:xfrm>
        </p:spPr>
        <p:txBody>
          <a:bodyPr/>
          <a:lstStyle/>
          <a:p>
            <a:r>
              <a:rPr lang="it-IT" sz="3600" dirty="0" smtClean="0"/>
              <a:t>Comprendere e utilizzare i codici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pic>
        <p:nvPicPr>
          <p:cNvPr id="4" name="Segnaposto contenuto 3" descr="NOME IN CODICE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69057" r="-69057"/>
              <a:stretch>
                <a:fillRect/>
              </a:stretch>
            </p:blipFill>
          </mc:Choice>
          <mc:Fallback>
            <p:blipFill>
              <a:blip r:embed="rId3"/>
              <a:srcRect l="-69057" r="-69057"/>
              <a:stretch>
                <a:fillRect/>
              </a:stretch>
            </p:blipFill>
          </mc:Fallback>
        </mc:AlternateContent>
        <p:spPr>
          <a:xfrm>
            <a:off x="-365307" y="676501"/>
            <a:ext cx="10399467" cy="6181499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6141" y="314980"/>
            <a:ext cx="7691719" cy="438686"/>
          </a:xfrm>
        </p:spPr>
        <p:txBody>
          <a:bodyPr/>
          <a:lstStyle/>
          <a:p>
            <a:r>
              <a:rPr lang="it-IT" sz="2800" dirty="0" smtClean="0"/>
              <a:t>LA CRITTOGRAFIA: la scrittura nascosta</a:t>
            </a:r>
            <a:endParaRPr lang="it-IT" sz="2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Prova a decifrare il seguente messaggio</a:t>
            </a:r>
          </a:p>
          <a:p>
            <a:pPr>
              <a:buNone/>
            </a:pPr>
            <a:r>
              <a:rPr lang="it-IT" dirty="0" smtClean="0"/>
              <a:t>	CFOWFOVUP   </a:t>
            </a:r>
            <a:r>
              <a:rPr lang="it-IT" dirty="0" err="1" smtClean="0"/>
              <a:t>B</a:t>
            </a:r>
            <a:r>
              <a:rPr lang="it-IT" dirty="0" smtClean="0"/>
              <a:t>   RVFTUB   BUUJWJUB </a:t>
            </a:r>
            <a:endParaRPr lang="it-IT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370634" y="314979"/>
            <a:ext cx="7691719" cy="410772"/>
          </a:xfrm>
        </p:spPr>
        <p:txBody>
          <a:bodyPr/>
          <a:lstStyle/>
          <a:p>
            <a:r>
              <a:rPr lang="it-IT" dirty="0" smtClean="0"/>
              <a:t>IL CIFRARIO</a:t>
            </a:r>
            <a:endParaRPr lang="it-IT" dirty="0"/>
          </a:p>
        </p:txBody>
      </p:sp>
      <p:pic>
        <p:nvPicPr>
          <p:cNvPr id="4" name="Segnaposto contenuto 3" descr="cifrario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2179" r="-92179"/>
          <a:stretch>
            <a:fillRect/>
          </a:stretch>
        </p:blipFill>
        <p:spPr>
          <a:xfrm>
            <a:off x="-1819144" y="990929"/>
            <a:ext cx="10016093" cy="5433001"/>
          </a:xfrm>
        </p:spPr>
      </p:pic>
      <p:pic>
        <p:nvPicPr>
          <p:cNvPr id="5" name="Immagine 4" descr="compar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881" y="556859"/>
            <a:ext cx="1958407" cy="586707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074533" y="628054"/>
            <a:ext cx="11512857" cy="1143000"/>
          </a:xfrm>
        </p:spPr>
        <p:txBody>
          <a:bodyPr/>
          <a:lstStyle/>
          <a:p>
            <a:r>
              <a:rPr lang="it-IT" sz="3200" dirty="0" smtClean="0"/>
              <a:t>Movimento e orientamento nello spazio: </a:t>
            </a:r>
            <a:br>
              <a:rPr lang="it-IT" sz="3200" dirty="0" smtClean="0"/>
            </a:br>
            <a:r>
              <a:rPr lang="it-IT" sz="3200" dirty="0" err="1" smtClean="0"/>
              <a:t>Dress</a:t>
            </a:r>
            <a:r>
              <a:rPr lang="it-IT" sz="3200" dirty="0" smtClean="0"/>
              <a:t> Code e Pixel art 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pic>
        <p:nvPicPr>
          <p:cNvPr id="4" name="Segnaposto contenuto 3" descr="Schermata 2018-12-27 alle 15.54.14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4546" r="-24546"/>
          <a:stretch>
            <a:fillRect/>
          </a:stretch>
        </p:blipFill>
        <p:spPr>
          <a:xfrm>
            <a:off x="-158812" y="905236"/>
            <a:ext cx="2250112" cy="1337479"/>
          </a:xfrm>
        </p:spPr>
      </p:pic>
      <p:pic>
        <p:nvPicPr>
          <p:cNvPr id="5" name="Immagine 4" descr="Schermata 2018-12-27 alle 15.53.5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42715"/>
            <a:ext cx="2415396" cy="2960985"/>
          </a:xfrm>
          <a:prstGeom prst="rect">
            <a:avLst/>
          </a:prstGeom>
        </p:spPr>
      </p:pic>
      <p:pic>
        <p:nvPicPr>
          <p:cNvPr id="7" name="Immagine 6" descr="Schermata 2018-12-27 alle 15.57.5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396" y="3032022"/>
            <a:ext cx="2801989" cy="3825978"/>
          </a:xfrm>
          <a:prstGeom prst="rect">
            <a:avLst/>
          </a:prstGeom>
        </p:spPr>
      </p:pic>
      <p:pic>
        <p:nvPicPr>
          <p:cNvPr id="8" name="Immagine 7" descr="Schermata 2018-12-27 alle 17.20.1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718" y="3251200"/>
            <a:ext cx="3200400" cy="3606800"/>
          </a:xfrm>
          <a:prstGeom prst="rect">
            <a:avLst/>
          </a:prstGeom>
        </p:spPr>
      </p:pic>
      <p:pic>
        <p:nvPicPr>
          <p:cNvPr id="9" name="Immagine 8" descr="Schermata 2018-12-27 alle 17.20.0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2474" y="1671109"/>
            <a:ext cx="1855888" cy="1580091"/>
          </a:xfrm>
          <a:prstGeom prst="rect">
            <a:avLst/>
          </a:prstGeom>
        </p:spPr>
      </p:pic>
      <p:pic>
        <p:nvPicPr>
          <p:cNvPr id="10" name="Immagine 9" descr="Schermata 2018-12-27 alle 15.54.3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2407" y="1558472"/>
            <a:ext cx="1801710" cy="147355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7792584" y="2662690"/>
            <a:ext cx="1351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codemooc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725659" y="5512918"/>
            <a:ext cx="620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web</a:t>
            </a:r>
            <a:endParaRPr lang="it-IT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Rischio">
  <a:themeElements>
    <a:clrScheme name="Rischio">
      <a:dk1>
        <a:sysClr val="windowText" lastClr="000000"/>
      </a:dk1>
      <a:lt1>
        <a:sysClr val="window" lastClr="FFFFFF"/>
      </a:lt1>
      <a:dk2>
        <a:srgbClr val="738450"/>
      </a:dk2>
      <a:lt2>
        <a:srgbClr val="E8E9D1"/>
      </a:lt2>
      <a:accent1>
        <a:srgbClr val="9EB060"/>
      </a:accent1>
      <a:accent2>
        <a:srgbClr val="D09A08"/>
      </a:accent2>
      <a:accent3>
        <a:srgbClr val="F2EC86"/>
      </a:accent3>
      <a:accent4>
        <a:srgbClr val="824F1C"/>
      </a:accent4>
      <a:accent5>
        <a:srgbClr val="511818"/>
      </a:accent5>
      <a:accent6>
        <a:srgbClr val="553876"/>
      </a:accent6>
      <a:hlink>
        <a:srgbClr val="929547"/>
      </a:hlink>
      <a:folHlink>
        <a:srgbClr val="56633C"/>
      </a:folHlink>
    </a:clrScheme>
    <a:fontScheme name="Rischio">
      <a:majorFont>
        <a:latin typeface="Calisto MT"/>
        <a:ea typeface=""/>
        <a:cs typeface=""/>
        <a:font script="Jpan" typeface="ＭＳ Ｐ明朝"/>
      </a:majorFont>
      <a:minorFont>
        <a:latin typeface="Calisto MT"/>
        <a:ea typeface=""/>
        <a:cs typeface=""/>
        <a:font script="Jpan" typeface="ＭＳ Ｐ明朝"/>
      </a:minorFont>
    </a:fontScheme>
    <a:fmtScheme name="Risch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76200" dist="25400" dir="13500000">
              <a:srgbClr val="4B4B4B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3">
            <a:duotone>
              <a:schemeClr val="phClr">
                <a:shade val="10000"/>
                <a:alpha val="30000"/>
                <a:satMod val="60000"/>
              </a:schemeClr>
              <a:schemeClr val="phClr">
                <a:tint val="20000"/>
                <a:alpha val="5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Rischio.thmx</Template>
  <TotalTime>4675</TotalTime>
  <Words>578</Words>
  <Application>Microsoft Macintosh PowerPoint</Application>
  <PresentationFormat>Presentazione su schermo (4:3)</PresentationFormat>
  <Paragraphs>88</Paragraphs>
  <Slides>21</Slides>
  <Notes>0</Notes>
  <HiddenSlides>0</HiddenSlides>
  <MMClips>0</MMClips>
  <ScaleCrop>false</ScaleCrop>
  <HeadingPairs>
    <vt:vector size="4" baseType="variant">
      <vt:variant>
        <vt:lpstr>Modello struttura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Rischio</vt:lpstr>
      <vt:lpstr>Coding e pensiero computazionale</vt:lpstr>
      <vt:lpstr>Perché coding?</vt:lpstr>
      <vt:lpstr>Perché coding?</vt:lpstr>
      <vt:lpstr>Il coding e la didattica</vt:lpstr>
      <vt:lpstr>Primi passi</vt:lpstr>
      <vt:lpstr>Comprendere e utilizzare i codici </vt:lpstr>
      <vt:lpstr>LA CRITTOGRAFIA: la scrittura nascosta</vt:lpstr>
      <vt:lpstr>IL CIFRARIO</vt:lpstr>
      <vt:lpstr>Movimento e orientamento nello spazio:  Dress Code e Pixel art  </vt:lpstr>
      <vt:lpstr>Diapositiva 10</vt:lpstr>
      <vt:lpstr>Diapositiva 11</vt:lpstr>
      <vt:lpstr>Diapositiva 12</vt:lpstr>
      <vt:lpstr>Diapositiva 13</vt:lpstr>
      <vt:lpstr>Diapositiva 14</vt:lpstr>
      <vt:lpstr>CODY ROBY</vt:lpstr>
      <vt:lpstr>Carta a quadretti e giochi da tavolo e palestra/classe</vt:lpstr>
      <vt:lpstr>Diapositiva 17</vt:lpstr>
      <vt:lpstr>Ora tocca a noi …</vt:lpstr>
      <vt:lpstr>Programmazione e sfide 22 gennaio 2019</vt:lpstr>
      <vt:lpstr>Programmazione al PC 12 febbraio 2019</vt:lpstr>
      <vt:lpstr>Bibliografia - Sitografia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Coding e pensiero computazionale</dc:title>
  <dc:creator>Maria Vitagliano</dc:creator>
  <cp:lastModifiedBy>Maria Vitagliano</cp:lastModifiedBy>
  <cp:revision>11</cp:revision>
  <dcterms:created xsi:type="dcterms:W3CDTF">2019-01-05T15:46:49Z</dcterms:created>
  <dcterms:modified xsi:type="dcterms:W3CDTF">2019-01-05T16:27:22Z</dcterms:modified>
</cp:coreProperties>
</file>